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467" r:id="rId2"/>
    <p:sldId id="468" r:id="rId3"/>
    <p:sldId id="469" r:id="rId4"/>
    <p:sldId id="1538" r:id="rId5"/>
    <p:sldId id="1539" r:id="rId6"/>
    <p:sldId id="1536" r:id="rId7"/>
    <p:sldId id="1540" r:id="rId8"/>
    <p:sldId id="1537" r:id="rId9"/>
    <p:sldId id="1541" r:id="rId10"/>
    <p:sldId id="1542" r:id="rId11"/>
    <p:sldId id="1543" r:id="rId12"/>
    <p:sldId id="488" r:id="rId13"/>
    <p:sldId id="489" r:id="rId14"/>
    <p:sldId id="491" r:id="rId15"/>
    <p:sldId id="49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3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7FBBD-4B0B-423E-8FAA-AFBFC0E71064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1B902-A0A3-4593-AD88-DB07830719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556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这里简要总结一下</a:t>
            </a:r>
            <a:r>
              <a:rPr lang="en-US" altLang="zh-CN" dirty="0"/>
              <a:t>IHS</a:t>
            </a:r>
            <a:r>
              <a:rPr lang="zh-CN" altLang="en-US" dirty="0"/>
              <a:t>变换的原理。</a:t>
            </a:r>
            <a:endParaRPr lang="en-US" altLang="zh-CN" dirty="0"/>
          </a:p>
          <a:p>
            <a:r>
              <a:rPr lang="en-US" altLang="zh-CN" dirty="0"/>
              <a:t>【PPT】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变换属于成分替换法的一种。它的思想是将原始图像的多个波段通过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正变换转换到另外一个数据空间（如上述例子中将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空间转换到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空间）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然后以另一原始图像对该数据空间中某一通道图像进行替换，最后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反变换获得包含了来自两个输入图像信息的融合图像。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/>
              <a:t>IHS</a:t>
            </a:r>
            <a:r>
              <a:rPr lang="zh-CN" altLang="en-US" dirty="0"/>
              <a:t>变换是最常见的成分替换法，也是应用于遥感图像融合的第一种方法。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下面，我将以遥感场景为例，详细介绍使用</a:t>
            </a:r>
            <a:r>
              <a:rPr lang="en-US" altLang="zh-CN" dirty="0"/>
              <a:t>IHS</a:t>
            </a:r>
            <a:r>
              <a:rPr lang="zh-CN" altLang="en-US" dirty="0"/>
              <a:t>变换进行遥感图像融合的方法。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5696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Test2-84</a:t>
            </a:r>
            <a:r>
              <a:rPr lang="zh-CN" altLang="en-US" dirty="0"/>
              <a:t>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59976C-F681-4DAA-8590-867543CA29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4867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Test2-84</a:t>
            </a:r>
            <a:r>
              <a:rPr lang="zh-CN" altLang="en-US" dirty="0"/>
              <a:t>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59976C-F681-4DAA-8590-867543CA29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138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Test2-84</a:t>
            </a:r>
            <a:r>
              <a:rPr lang="zh-CN" altLang="en-US" dirty="0"/>
              <a:t>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59976C-F681-4DAA-8590-867543CA29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224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这里简要总结一下</a:t>
            </a:r>
            <a:r>
              <a:rPr lang="en-US" altLang="zh-CN" dirty="0"/>
              <a:t>IHS</a:t>
            </a:r>
            <a:r>
              <a:rPr lang="zh-CN" altLang="en-US" dirty="0"/>
              <a:t>变换的原理。</a:t>
            </a:r>
            <a:endParaRPr lang="en-US" altLang="zh-CN" dirty="0"/>
          </a:p>
          <a:p>
            <a:r>
              <a:rPr lang="en-US" altLang="zh-CN" dirty="0"/>
              <a:t>【PPT】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变换属于成分替换法的一种。它的思想是将原始图像的多个波段通过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正变换转换到另外一个数据空间（如上述例子中将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空间转换到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空间）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然后以另一原始图像对该数据空间中某一通道图像进行替换，最后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反变换获得包含了来自两个输入图像信息的融合图像。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/>
              <a:t>IHS</a:t>
            </a:r>
            <a:r>
              <a:rPr lang="zh-CN" altLang="en-US" dirty="0"/>
              <a:t>变换是最常见的成分替换法，也是应用于遥感图像融合的第一种方法。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下面，我将以遥感场景为例，详细介绍使用</a:t>
            </a:r>
            <a:r>
              <a:rPr lang="en-US" altLang="zh-CN" dirty="0"/>
              <a:t>IHS</a:t>
            </a:r>
            <a:r>
              <a:rPr lang="zh-CN" altLang="en-US" dirty="0"/>
              <a:t>变换进行遥感图像融合的方法。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891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这里简要总结一下</a:t>
            </a:r>
            <a:r>
              <a:rPr lang="en-US" altLang="zh-CN" dirty="0"/>
              <a:t>IHS</a:t>
            </a:r>
            <a:r>
              <a:rPr lang="zh-CN" altLang="en-US" dirty="0"/>
              <a:t>变换的原理。</a:t>
            </a:r>
            <a:endParaRPr lang="en-US" altLang="zh-CN" dirty="0"/>
          </a:p>
          <a:p>
            <a:r>
              <a:rPr lang="en-US" altLang="zh-CN" dirty="0"/>
              <a:t>【PPT】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变换属于成分替换法的一种。它的思想是将原始图像的多个波段通过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正变换转换到另外一个数据空间（如上述例子中将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空间转换到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空间）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然后以另一原始图像对该数据空间中某一通道图像进行替换，最后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反变换获得包含了来自两个输入图像信息的融合图像。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/>
              <a:t>IHS</a:t>
            </a:r>
            <a:r>
              <a:rPr lang="zh-CN" altLang="en-US" dirty="0"/>
              <a:t>变换是最常见的成分替换法，也是应用于遥感图像融合的第一种方法。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下面，我将以遥感场景为例，详细介绍使用</a:t>
            </a:r>
            <a:r>
              <a:rPr lang="en-US" altLang="zh-CN" dirty="0"/>
              <a:t>IHS</a:t>
            </a:r>
            <a:r>
              <a:rPr lang="zh-CN" altLang="en-US" dirty="0"/>
              <a:t>变换进行遥感图像融合的方法。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6632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这里简要总结一下</a:t>
            </a:r>
            <a:r>
              <a:rPr lang="en-US" altLang="zh-CN" dirty="0"/>
              <a:t>IHS</a:t>
            </a:r>
            <a:r>
              <a:rPr lang="zh-CN" altLang="en-US" dirty="0"/>
              <a:t>变换的原理。</a:t>
            </a:r>
            <a:endParaRPr lang="en-US" altLang="zh-CN" dirty="0"/>
          </a:p>
          <a:p>
            <a:r>
              <a:rPr lang="en-US" altLang="zh-CN" dirty="0"/>
              <a:t>【PPT】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变换属于成分替换法的一种。它的思想是将原始图像的多个波段通过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正变换转换到另外一个数据空间（如上述例子中将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空间转换到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空间）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然后以另一原始图像对该数据空间中某一通道图像进行替换，最后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反变换获得包含了来自两个输入图像信息的融合图像。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/>
              <a:t>IHS</a:t>
            </a:r>
            <a:r>
              <a:rPr lang="zh-CN" altLang="en-US" dirty="0"/>
              <a:t>变换是最常见的成分替换法，也是应用于遥感图像融合的第一种方法。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下面，我将以遥感场景为例，详细介绍使用</a:t>
            </a:r>
            <a:r>
              <a:rPr lang="en-US" altLang="zh-CN" dirty="0"/>
              <a:t>IHS</a:t>
            </a:r>
            <a:r>
              <a:rPr lang="zh-CN" altLang="en-US" dirty="0"/>
              <a:t>变换进行遥感图像融合的方法。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1836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这里简要总结一下</a:t>
            </a:r>
            <a:r>
              <a:rPr lang="en-US" altLang="zh-CN" dirty="0"/>
              <a:t>IHS</a:t>
            </a:r>
            <a:r>
              <a:rPr lang="zh-CN" altLang="en-US" dirty="0"/>
              <a:t>变换的原理。</a:t>
            </a:r>
            <a:endParaRPr lang="en-US" altLang="zh-CN" dirty="0"/>
          </a:p>
          <a:p>
            <a:r>
              <a:rPr lang="en-US" altLang="zh-CN" dirty="0"/>
              <a:t>【PPT】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变换属于成分替换法的一种。它的思想是将原始图像的多个波段通过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正变换转换到另外一个数据空间（如上述例子中将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空间转换到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空间）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然后以另一原始图像对该数据空间中某一通道图像进行替换，最后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反变换获得包含了来自两个输入图像信息的融合图像。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/>
              <a:t>IHS</a:t>
            </a:r>
            <a:r>
              <a:rPr lang="zh-CN" altLang="en-US" dirty="0"/>
              <a:t>变换是最常见的成分替换法，也是应用于遥感图像融合的第一种方法。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下面，我将以遥感场景为例，详细介绍使用</a:t>
            </a:r>
            <a:r>
              <a:rPr lang="en-US" altLang="zh-CN" dirty="0"/>
              <a:t>IHS</a:t>
            </a:r>
            <a:r>
              <a:rPr lang="zh-CN" altLang="en-US" dirty="0"/>
              <a:t>变换进行遥感图像融合的方法。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4076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这里简要总结一下</a:t>
            </a:r>
            <a:r>
              <a:rPr lang="en-US" altLang="zh-CN" dirty="0"/>
              <a:t>IHS</a:t>
            </a:r>
            <a:r>
              <a:rPr lang="zh-CN" altLang="en-US" dirty="0"/>
              <a:t>变换的原理。</a:t>
            </a:r>
            <a:endParaRPr lang="en-US" altLang="zh-CN" dirty="0"/>
          </a:p>
          <a:p>
            <a:r>
              <a:rPr lang="en-US" altLang="zh-CN" dirty="0"/>
              <a:t>【PPT】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变换属于成分替换法的一种。它的思想是将原始图像的多个波段通过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正变换转换到另外一个数据空间（如上述例子中将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空间转换到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空间）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然后以另一原始图像对该数据空间中某一通道图像进行替换，最后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反变换获得包含了来自两个输入图像信息的融合图像。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/>
              <a:t>IHS</a:t>
            </a:r>
            <a:r>
              <a:rPr lang="zh-CN" altLang="en-US" dirty="0"/>
              <a:t>变换是最常见的成分替换法，也是应用于遥感图像融合的第一种方法。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下面，我将以遥感场景为例，详细介绍使用</a:t>
            </a:r>
            <a:r>
              <a:rPr lang="en-US" altLang="zh-CN" dirty="0"/>
              <a:t>IHS</a:t>
            </a:r>
            <a:r>
              <a:rPr lang="zh-CN" altLang="en-US" dirty="0"/>
              <a:t>变换进行遥感图像融合的方法。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4020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这里简要总结一下</a:t>
            </a:r>
            <a:r>
              <a:rPr lang="en-US" altLang="zh-CN" dirty="0"/>
              <a:t>IHS</a:t>
            </a:r>
            <a:r>
              <a:rPr lang="zh-CN" altLang="en-US" dirty="0"/>
              <a:t>变换的原理。</a:t>
            </a:r>
            <a:endParaRPr lang="en-US" altLang="zh-CN" dirty="0"/>
          </a:p>
          <a:p>
            <a:r>
              <a:rPr lang="en-US" altLang="zh-CN" dirty="0"/>
              <a:t>【PPT】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变换属于成分替换法的一种。它的思想是将原始图像的多个波段通过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正变换转换到另外一个数据空间（如上述例子中将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空间转换到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空间）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然后以另一原始图像对该数据空间中某一通道图像进行替换，最后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反变换获得包含了来自两个输入图像信息的融合图像。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/>
              <a:t>IHS</a:t>
            </a:r>
            <a:r>
              <a:rPr lang="zh-CN" altLang="en-US" dirty="0"/>
              <a:t>变换是最常见的成分替换法，也是应用于遥感图像融合的第一种方法。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下面，我将以遥感场景为例，详细介绍使用</a:t>
            </a:r>
            <a:r>
              <a:rPr lang="en-US" altLang="zh-CN" dirty="0"/>
              <a:t>IHS</a:t>
            </a:r>
            <a:r>
              <a:rPr lang="zh-CN" altLang="en-US" dirty="0"/>
              <a:t>变换进行遥感图像融合的方法。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31475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这里简要总结一下</a:t>
            </a:r>
            <a:r>
              <a:rPr lang="en-US" altLang="zh-CN" dirty="0"/>
              <a:t>IHS</a:t>
            </a:r>
            <a:r>
              <a:rPr lang="zh-CN" altLang="en-US" dirty="0"/>
              <a:t>变换的原理。</a:t>
            </a:r>
            <a:endParaRPr lang="en-US" altLang="zh-CN" dirty="0"/>
          </a:p>
          <a:p>
            <a:r>
              <a:rPr lang="en-US" altLang="zh-CN" dirty="0"/>
              <a:t>【PPT】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变换属于成分替换法的一种。它的思想是将原始图像的多个波段通过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正变换转换到另外一个数据空间（如上述例子中将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空间转换到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空间）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然后以另一原始图像对该数据空间中某一通道图像进行替换，最后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IHS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反变换获得包含了来自两个输入图像信息的融合图像。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/>
              <a:t>IHS</a:t>
            </a:r>
            <a:r>
              <a:rPr lang="zh-CN" altLang="en-US" dirty="0"/>
              <a:t>变换是最常见的成分替换法，也是应用于遥感图像融合的第一种方法。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下面，我将以遥感场景为例，详细介绍使用</a:t>
            </a:r>
            <a:r>
              <a:rPr lang="en-US" altLang="zh-CN" dirty="0"/>
              <a:t>IHS</a:t>
            </a:r>
            <a:r>
              <a:rPr lang="zh-CN" altLang="en-US" dirty="0"/>
              <a:t>变换进行遥感图像融合的方法。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9102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Test2-84</a:t>
            </a:r>
            <a:r>
              <a:rPr lang="zh-CN" altLang="en-US" dirty="0"/>
              <a:t>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59976C-F681-4DAA-8590-867543CA296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677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0A0B64-4684-665E-3B66-CAE1FBF5D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5985053-F655-3AA0-34EE-F4DABE29B4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55C57C-5F42-0822-6DED-5E69C2B53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7E2F2C-50C3-4EEF-25AB-844BCA8C7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27B951-0F26-7682-77E6-D29B46682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15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1D1E10-1643-A081-630F-F10511C48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D196CD-3343-46A3-30E9-0B08F252B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83E48C-1A6D-DE36-2464-DF5008182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B2F721-F2D0-33F8-EF9B-95FCED8EE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096841-8AA1-3D72-3B28-8B933BDAC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483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EF6DDCD-4310-95EB-487D-9D4D70DB78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276AB4-F9BF-9433-3498-F843760AF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70D9BD-A4AF-8634-1939-2908F6C7D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E44B5E-AF5B-3EA7-88D5-2328C60D3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ED09AE-4156-4CEA-7C54-9B629DCC0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558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4813BF-F4B8-C7C8-8B3E-5CD1736D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A4EA9A-1EAD-C98F-FC7D-0A6789EEC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06E084-2F5A-3823-6FE0-6A50A926A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CFC657-226D-9F4F-548D-AC44EA3F9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DD2DBF-90A1-835D-EE12-3B5F49009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8988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E6CEBB-AB13-D946-58F6-EBD3A6657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288B00-A4E2-DA0F-749F-038BE3DC7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804016-AC96-A899-CD20-7295BAC90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BB706F-4A37-73AF-BE99-5536084C7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2BF13B-5A53-66C1-D762-B6C1AAFE7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272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7DBD4A-389A-FC84-3AA5-7D302D1DD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724A4B-DB94-6183-AC0D-42B4CF6B0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B7D485-4316-34EE-9B3A-BB031D244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C25CF8-77E2-C606-8E11-7266FBA0F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1A51166-9766-881B-F14B-021F192FF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E3FA9F-BEB3-A316-D7FD-F1606A6E7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27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343A1A-EED7-1FAD-95BE-AACB7A01B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7D1EAB-1D6F-6671-0B39-AD07666D5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A872FC-3F07-5602-D8F7-B2496251EC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FD4BE54-3AAE-3796-EB7D-9149C2EB9E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7FAF52F-2F5E-20F0-BD6F-2F82D53753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822C9E1-2761-A410-CCC7-24CFC23E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37C662D-BB54-9CB1-CB8E-7919ECF6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2472C97-AD71-E946-6852-54AB74B5F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345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305E3E-1E40-D810-0F11-88BB981AD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CADEBD8-89EB-1282-998C-4DB4EA98C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4740744-2429-B54A-7E43-CD0E4F9D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F995E6-F142-D03B-B44D-0AD41E30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666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659331-7D73-43D0-D41D-FD70F3C4F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5A10E4D-9E13-1E35-D04F-524B2BE80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EBE4B0-645C-085F-B984-032B0A6D4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043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7C2123-5A5B-C096-E9DD-6064ACDAB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95858B-4D10-E143-D280-D9FAA33ED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4B6D5D-7A78-C158-948E-71CBD1C23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440C64-C04A-E7B3-1F4A-38E1A290E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8A7E4F-5EF3-8A66-9738-6DC2EB5B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242C29-62CB-B71F-DB52-85AE87EC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61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A0F2B5-9F2E-86C7-ED9A-AB75F4B1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8DFC0E1-FA2B-243B-F00D-52433F7E84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566ED5-2A9C-A7D5-7A05-10058F7A3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D855AB-E285-CA53-DBF8-62B2DBFCD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85531E-0C13-D6F6-D359-51EDD745C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DFD81C-C0EE-8C66-42C1-DD95C5AC5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953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42AF1C-736D-1094-1F9F-7CBB8E3C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E2CBEC-4749-8478-471C-44A763108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68CC4D-F5AE-4128-26B9-E1E6F18F34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FE997-AE5B-461B-A054-FCDB33C31766}" type="datetimeFigureOut">
              <a:rPr lang="zh-CN" altLang="en-US" smtClean="0"/>
              <a:t>2023-02-28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709AE4-98E5-D37E-7AB1-31EAE1AA9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628B05-7717-9748-ADF8-EE896B78C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6FA0B-DC06-41E7-A174-B674C65DC8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46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opbox.com/s/ll7d9j455f5uyk1/mmMesh-code%20deep%20dive.pptx?dl=0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9E7B20-6247-AA43-BBB8-4BDAC83B3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55" y="0"/>
            <a:ext cx="12095206" cy="487221"/>
          </a:xfrm>
        </p:spPr>
        <p:txBody>
          <a:bodyPr>
            <a:normAutofit fontScale="90000"/>
          </a:bodyPr>
          <a:lstStyle/>
          <a:p>
            <a:br>
              <a:rPr lang="en-US" altLang="zh-CN" sz="1100" dirty="0"/>
            </a:b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Non-of-sight Fall</a:t>
            </a:r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based on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mmWave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radar and sound sensor</a:t>
            </a:r>
            <a:endParaRPr kumimoji="1" lang="zh-CN" alt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5D882B-4DB8-0D44-833B-269FD6165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969" y="664139"/>
            <a:ext cx="11936331" cy="5954375"/>
          </a:xfrm>
        </p:spPr>
        <p:txBody>
          <a:bodyPr>
            <a:normAutofit fontScale="77500" lnSpcReduction="20000"/>
          </a:bodyPr>
          <a:lstStyle/>
          <a:p>
            <a:pPr>
              <a:spcBef>
                <a:spcPts val="1800"/>
              </a:spcBef>
            </a:pPr>
            <a:r>
              <a:rPr kumimoji="1" lang="en-US" altLang="zh-CN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Problem: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Cross-obstacle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fall detection in privacy scenarios using low-cost sensor fusion</a:t>
            </a:r>
          </a:p>
          <a:p>
            <a:pPr lvl="1">
              <a:spcBef>
                <a:spcPts val="600"/>
              </a:spcBef>
            </a:pP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from millimeter wave radar and sound sensor</a:t>
            </a:r>
          </a:p>
          <a:p>
            <a:pPr lvl="1">
              <a:spcBef>
                <a:spcPts val="600"/>
              </a:spcBef>
            </a:pPr>
            <a:r>
              <a:rPr kumimoji="1" lang="en-US" altLang="zh-CN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  <a:r>
              <a:rPr kumimoji="1" lang="en-US" altLang="zh-C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Fall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Detection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600"/>
              </a:spcBef>
            </a:pP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Significance: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Low-cost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Cross-obstacle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Privacy-Preserving Fall Detection</a:t>
            </a:r>
          </a:p>
          <a:p>
            <a:pPr marL="228600" lvl="1">
              <a:spcBef>
                <a:spcPts val="1800"/>
              </a:spcBef>
            </a:pPr>
            <a:r>
              <a:rPr kumimoji="1" lang="en-US" altLang="zh-CN" sz="2800" b="1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SoA</a:t>
            </a:r>
            <a:r>
              <a:rPr kumimoji="1" lang="en-US" altLang="zh-CN" sz="28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Limitations: </a:t>
            </a:r>
            <a:endParaRPr kumimoji="1" lang="en-US" altLang="zh-CN" sz="28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>
              <a:spcBef>
                <a:spcPts val="600"/>
              </a:spcBef>
            </a:pP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UWB</a:t>
            </a:r>
            <a:r>
              <a:rPr kumimoji="1" lang="zh-CN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power consumption and high bandwidth</a:t>
            </a:r>
          </a:p>
          <a:p>
            <a:pPr marL="685800" lvl="2">
              <a:spcBef>
                <a:spcPts val="600"/>
              </a:spcBef>
            </a:pP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kumimoji="1" lang="zh-CN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See Through Walls with Wi-Fi</a:t>
            </a:r>
            <a:r>
              <a:rPr kumimoji="1" lang="zh-CN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Customized equipment (such as USRP), $2000</a:t>
            </a:r>
          </a:p>
          <a:p>
            <a:pPr marL="685800" lvl="2">
              <a:spcBef>
                <a:spcPts val="600"/>
              </a:spcBef>
            </a:pP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RFID</a:t>
            </a:r>
            <a:r>
              <a:rPr kumimoji="1" lang="zh-CN" alt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See Through Walls with COTS RFID System: need to deploy labels in pieces on the exterior wall and use the backscattering of labels to image the interior</a:t>
            </a:r>
          </a:p>
          <a:p>
            <a:pPr marL="685800" lvl="2">
              <a:spcBef>
                <a:spcPts val="600"/>
              </a:spcBef>
            </a:pPr>
            <a:endParaRPr kumimoji="1" lang="en-US" altLang="zh-C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800"/>
              </a:spcBef>
            </a:pPr>
            <a:r>
              <a:rPr kumimoji="1"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Opportunity:</a:t>
            </a:r>
            <a:endParaRPr kumimoji="1" lang="en-US" altLang="zh-CN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600"/>
              </a:spcBef>
            </a:pPr>
            <a:r>
              <a:rPr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Cross-modal association</a:t>
            </a:r>
            <a:r>
              <a:rPr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Deploy </a:t>
            </a:r>
            <a:r>
              <a:rPr lang="en-US" altLang="zh-C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mmWave</a:t>
            </a:r>
            <a:r>
              <a:rPr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radar in private area &amp; Existing camera infrastructure in open area (device-free)</a:t>
            </a:r>
          </a:p>
          <a:p>
            <a:pPr lvl="1">
              <a:spcBef>
                <a:spcPts val="600"/>
              </a:spcBef>
            </a:pPr>
            <a:r>
              <a:rPr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advantages </a:t>
            </a:r>
            <a:r>
              <a:rPr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different modal data</a:t>
            </a:r>
          </a:p>
          <a:p>
            <a:pPr lvl="1">
              <a:spcBef>
                <a:spcPts val="600"/>
              </a:spcBef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 Specular reflection c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be used for cross-modal matching</a:t>
            </a:r>
          </a:p>
          <a:p>
            <a:pPr marL="228600" lvl="1">
              <a:spcBef>
                <a:spcPts val="1800"/>
              </a:spcBef>
            </a:pPr>
            <a:r>
              <a:rPr kumimoji="1"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Challenges: </a:t>
            </a:r>
            <a:endParaRPr kumimoji="1" lang="en-US" altLang="zh-CN" sz="29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>
              <a:spcBef>
                <a:spcPts val="600"/>
              </a:spcBef>
            </a:pP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Heterogeneity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different modal data</a:t>
            </a:r>
          </a:p>
          <a:p>
            <a:pPr marL="685800" lvl="2">
              <a:spcBef>
                <a:spcPts val="600"/>
              </a:spcBef>
            </a:pP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Point (Loss Point Cloud)</a:t>
            </a:r>
          </a:p>
          <a:p>
            <a:pPr marL="685800" lvl="2">
              <a:spcBef>
                <a:spcPts val="600"/>
              </a:spcBef>
            </a:pP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available data on human falls</a:t>
            </a:r>
          </a:p>
          <a:p>
            <a:pPr marL="685800" lvl="2">
              <a:spcBef>
                <a:spcPts val="600"/>
              </a:spcBef>
            </a:pPr>
            <a:endParaRPr kumimoji="1" lang="en-US" altLang="zh-C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800"/>
              </a:spcBef>
            </a:pP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Contributions:</a:t>
            </a:r>
          </a:p>
          <a:p>
            <a:pPr lvl="1">
              <a:spcBef>
                <a:spcPts val="600"/>
              </a:spcBef>
            </a:pPr>
            <a:r>
              <a:rPr kumimoji="1" lang="en-US" altLang="zh-CN" sz="15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Conceptually,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the first to use </a:t>
            </a:r>
            <a:r>
              <a:rPr kumimoji="1" lang="en-US" altLang="zh-CN" sz="15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Opportunity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address </a:t>
            </a:r>
            <a:r>
              <a:rPr kumimoji="1" lang="en-US" altLang="zh-CN" sz="15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Problem</a:t>
            </a:r>
          </a:p>
          <a:p>
            <a:pPr lvl="1">
              <a:spcBef>
                <a:spcPts val="600"/>
              </a:spcBef>
            </a:pPr>
            <a:r>
              <a:rPr kumimoji="1" lang="en-US" altLang="zh-CN" sz="1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Technically,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design a re-identification system to address </a:t>
            </a:r>
            <a:r>
              <a:rPr kumimoji="1" lang="en-US" altLang="zh-CN" sz="1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Challenge </a:t>
            </a:r>
          </a:p>
          <a:p>
            <a:pPr lvl="1">
              <a:spcBef>
                <a:spcPts val="600"/>
              </a:spcBef>
            </a:pPr>
            <a:r>
              <a:rPr kumimoji="1" lang="en-US" altLang="zh-CN" sz="15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Experimentally,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evaluate our system’s </a:t>
            </a: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 experiments</a:t>
            </a:r>
            <a:endParaRPr kumimoji="1" lang="en-US" altLang="zh-CN" sz="150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84CD44-6CE3-4D05-8BBC-1AD74C631395}"/>
              </a:ext>
            </a:extLst>
          </p:cNvPr>
          <p:cNvSpPr/>
          <p:nvPr/>
        </p:nvSpPr>
        <p:spPr>
          <a:xfrm>
            <a:off x="9765531" y="4309921"/>
            <a:ext cx="2158100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 Author: 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Target:      </a:t>
            </a:r>
          </a:p>
          <a:p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Deadline: 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097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3"/>
          <p:cNvSpPr txBox="1"/>
          <p:nvPr/>
        </p:nvSpPr>
        <p:spPr>
          <a:xfrm>
            <a:off x="0" y="-27305"/>
            <a:ext cx="12192000" cy="863600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800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7" name="直接连接符 19"/>
          <p:cNvCxnSpPr/>
          <p:nvPr/>
        </p:nvCxnSpPr>
        <p:spPr bwMode="auto">
          <a:xfrm flipH="1">
            <a:off x="180023" y="-24765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连接符 20"/>
          <p:cNvCxnSpPr/>
          <p:nvPr/>
        </p:nvCxnSpPr>
        <p:spPr bwMode="auto">
          <a:xfrm flipH="1">
            <a:off x="241935" y="-26353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30"/>
          <p:cNvCxnSpPr/>
          <p:nvPr/>
        </p:nvCxnSpPr>
        <p:spPr bwMode="auto">
          <a:xfrm>
            <a:off x="307023" y="-26353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53060" y="143510"/>
            <a:ext cx="11340465" cy="553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0227-</a:t>
            </a:r>
            <a:r>
              <a:rPr lang="zh-CN" altLang="en-US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刘老师、天顺师兄讨论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9D48574-CBCD-2B4C-792D-7ECDE9FD4C95}"/>
              </a:ext>
            </a:extLst>
          </p:cNvPr>
          <p:cNvSpPr txBox="1"/>
          <p:nvPr/>
        </p:nvSpPr>
        <p:spPr>
          <a:xfrm>
            <a:off x="1349406" y="1944210"/>
            <a:ext cx="68890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、先搭建平台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、时间同步和空间同步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空间同步：角反射器有代码（李浩）知道；</a:t>
            </a:r>
            <a:endParaRPr lang="en-US" altLang="zh-CN" dirty="0"/>
          </a:p>
          <a:p>
            <a:r>
              <a:rPr lang="zh-CN" altLang="en-US" dirty="0"/>
              <a:t>雷达配准：</a:t>
            </a:r>
            <a:r>
              <a:rPr lang="en-US" altLang="zh-CN" dirty="0"/>
              <a:t>https://www.dropbox.com/s/9hok2g6o2rdt2g7/%E9%9B%B7%E8%BE%BEkinect%E5%9D%90%E6%A0%87%E9%85%8D%E5%87%86%E8%80%83%E8%99%91%E6%96%B9%E6%A1%88.pptx?dl=0</a:t>
            </a:r>
          </a:p>
          <a:p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、调雷达参数：（先按东江的参数设置，之后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、平台搭建总结写到</a:t>
            </a:r>
            <a:r>
              <a:rPr lang="en-US" altLang="zh-CN" dirty="0" err="1"/>
              <a:t>github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2219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3"/>
          <p:cNvSpPr txBox="1"/>
          <p:nvPr/>
        </p:nvSpPr>
        <p:spPr>
          <a:xfrm>
            <a:off x="0" y="-27305"/>
            <a:ext cx="12192000" cy="863600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800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7" name="直接连接符 19"/>
          <p:cNvCxnSpPr/>
          <p:nvPr/>
        </p:nvCxnSpPr>
        <p:spPr bwMode="auto">
          <a:xfrm flipH="1">
            <a:off x="180023" y="-24765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连接符 20"/>
          <p:cNvCxnSpPr/>
          <p:nvPr/>
        </p:nvCxnSpPr>
        <p:spPr bwMode="auto">
          <a:xfrm flipH="1">
            <a:off x="241935" y="-26353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30"/>
          <p:cNvCxnSpPr/>
          <p:nvPr/>
        </p:nvCxnSpPr>
        <p:spPr bwMode="auto">
          <a:xfrm>
            <a:off x="307023" y="-26353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53060" y="143510"/>
            <a:ext cx="11340465" cy="553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0227-</a:t>
            </a:r>
            <a:r>
              <a:rPr lang="zh-CN" altLang="en-US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刘老师、天顺师兄讨论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9D48574-CBCD-2B4C-792D-7ECDE9FD4C95}"/>
              </a:ext>
            </a:extLst>
          </p:cNvPr>
          <p:cNvSpPr txBox="1"/>
          <p:nvPr/>
        </p:nvSpPr>
        <p:spPr>
          <a:xfrm>
            <a:off x="1349406" y="1944210"/>
            <a:ext cx="6889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</a:t>
            </a:r>
            <a:r>
              <a:rPr lang="zh-CN" altLang="en-US" dirty="0"/>
              <a:t>、雷达配准：</a:t>
            </a:r>
            <a:r>
              <a:rPr lang="en-US" altLang="zh-CN" dirty="0"/>
              <a:t>https://www.dropbox.com/s/9hok2g6o2rdt2g7/%E9%9B%B7%E8%BE%BEkinect%E5%9D%90%E6%A0%87%E9%85%8D%E5%87%86%E8%80%83%E8%99%91%E6%96%B9%E6%A1%88.pptx?dl=0</a:t>
            </a:r>
          </a:p>
        </p:txBody>
      </p:sp>
    </p:spTree>
    <p:extLst>
      <p:ext uri="{BB962C8B-B14F-4D97-AF65-F5344CB8AC3E}">
        <p14:creationId xmlns:p14="http://schemas.microsoft.com/office/powerpoint/2010/main" val="2635959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6E151C99-3190-44EC-BE9B-73F767BE3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162" y="2935331"/>
            <a:ext cx="4249280" cy="3371617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A06F3EBB-A339-409A-938A-7AF7A5784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2064" y="2935332"/>
            <a:ext cx="4266661" cy="3371617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3CE07DB-715C-4E3B-A085-9AA667296435}"/>
              </a:ext>
            </a:extLst>
          </p:cNvPr>
          <p:cNvSpPr txBox="1"/>
          <p:nvPr/>
        </p:nvSpPr>
        <p:spPr>
          <a:xfrm>
            <a:off x="0" y="-95819"/>
            <a:ext cx="12192000" cy="911794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5" name="直接连接符 19">
            <a:extLst>
              <a:ext uri="{FF2B5EF4-FFF2-40B4-BE49-F238E27FC236}">
                <a16:creationId xmlns:a16="http://schemas.microsoft.com/office/drawing/2014/main" id="{B498C925-4A65-47C5-84A3-381A2CBFC46E}"/>
              </a:ext>
            </a:extLst>
          </p:cNvPr>
          <p:cNvCxnSpPr/>
          <p:nvPr/>
        </p:nvCxnSpPr>
        <p:spPr bwMode="auto">
          <a:xfrm flipH="1">
            <a:off x="449263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直接连接符 20">
            <a:extLst>
              <a:ext uri="{FF2B5EF4-FFF2-40B4-BE49-F238E27FC236}">
                <a16:creationId xmlns:a16="http://schemas.microsoft.com/office/drawing/2014/main" id="{D522189C-BA03-48B7-875F-6DEE84E55C3C}"/>
              </a:ext>
            </a:extLst>
          </p:cNvPr>
          <p:cNvCxnSpPr/>
          <p:nvPr/>
        </p:nvCxnSpPr>
        <p:spPr bwMode="auto">
          <a:xfrm flipH="1">
            <a:off x="511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" name="直接连接符 30">
            <a:extLst>
              <a:ext uri="{FF2B5EF4-FFF2-40B4-BE49-F238E27FC236}">
                <a16:creationId xmlns:a16="http://schemas.microsoft.com/office/drawing/2014/main" id="{C248EF87-604A-4833-BAFD-B75DB72C01EB}"/>
              </a:ext>
            </a:extLst>
          </p:cNvPr>
          <p:cNvCxnSpPr/>
          <p:nvPr/>
        </p:nvCxnSpPr>
        <p:spPr bwMode="auto">
          <a:xfrm>
            <a:off x="576263" y="-26988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TextBox 19">
            <a:extLst>
              <a:ext uri="{FF2B5EF4-FFF2-40B4-BE49-F238E27FC236}">
                <a16:creationId xmlns:a16="http://schemas.microsoft.com/office/drawing/2014/main" id="{138B8F73-2B44-447F-A4FA-34380F1406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80" y="122237"/>
            <a:ext cx="1140037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cs typeface="Times New Roman" panose="02020603050405020304" pitchFamily="18" charset="0"/>
              </a:rPr>
              <a:t>雷达</a:t>
            </a:r>
            <a:r>
              <a:rPr kumimoji="0" lang="en-US" altLang="zh-CN" sz="3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cs typeface="Times New Roman" panose="02020603050405020304" pitchFamily="18" charset="0"/>
              </a:rPr>
              <a:t>kinect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cs typeface="Times New Roman" panose="02020603050405020304" pitchFamily="18" charset="0"/>
              </a:rPr>
              <a:t>坐标配准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5D77E65-203B-4E0C-8D47-A3FEB4DA5E53}"/>
              </a:ext>
            </a:extLst>
          </p:cNvPr>
          <p:cNvSpPr txBox="1"/>
          <p:nvPr/>
        </p:nvSpPr>
        <p:spPr>
          <a:xfrm>
            <a:off x="4639377" y="173425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人摆臂</a:t>
            </a:r>
            <a:r>
              <a:rPr lang="en-US" altLang="zh-CN" dirty="0"/>
              <a:t>+</a:t>
            </a:r>
            <a:r>
              <a:rPr lang="zh-CN" altLang="en-US" dirty="0"/>
              <a:t>单个角反（左侧）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7FA5D93-9ECE-46E2-A6F8-FD9266C53EF8}"/>
              </a:ext>
            </a:extLst>
          </p:cNvPr>
          <p:cNvSpPr txBox="1"/>
          <p:nvPr/>
        </p:nvSpPr>
        <p:spPr>
          <a:xfrm>
            <a:off x="8723878" y="6295574"/>
            <a:ext cx="2405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/>
              <a:t>Ti</a:t>
            </a:r>
            <a:r>
              <a:rPr lang="zh-CN" altLang="en-US" dirty="0"/>
              <a:t>点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60FE705-1DFD-400C-8DC9-F54D206FF9D6}"/>
              </a:ext>
            </a:extLst>
          </p:cNvPr>
          <p:cNvSpPr txBox="1"/>
          <p:nvPr/>
        </p:nvSpPr>
        <p:spPr>
          <a:xfrm>
            <a:off x="4672333" y="6295574"/>
            <a:ext cx="2405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Kinect</a:t>
            </a:r>
            <a:r>
              <a:rPr lang="zh-CN" altLang="en-US" dirty="0"/>
              <a:t>点</a:t>
            </a: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A64D8BC-5B63-4D07-AC2C-D1FDCB4AB676}"/>
              </a:ext>
            </a:extLst>
          </p:cNvPr>
          <p:cNvSpPr/>
          <p:nvPr/>
        </p:nvSpPr>
        <p:spPr>
          <a:xfrm>
            <a:off x="8993468" y="4406606"/>
            <a:ext cx="332246" cy="51139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5C587E62-1887-4C9C-9C59-59C635DFD0CE}"/>
              </a:ext>
            </a:extLst>
          </p:cNvPr>
          <p:cNvCxnSpPr>
            <a:cxnSpLocks/>
          </p:cNvCxnSpPr>
          <p:nvPr/>
        </p:nvCxnSpPr>
        <p:spPr>
          <a:xfrm flipH="1">
            <a:off x="5437376" y="4621139"/>
            <a:ext cx="3377009" cy="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F1CA0C6E-406E-4B94-9214-2BFDBC4664CA}"/>
              </a:ext>
            </a:extLst>
          </p:cNvPr>
          <p:cNvSpPr txBox="1"/>
          <p:nvPr/>
        </p:nvSpPr>
        <p:spPr>
          <a:xfrm>
            <a:off x="2921105" y="3104222"/>
            <a:ext cx="1159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角反射器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728B5970-ECCC-4FC6-9DF3-5B62F0536E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926" y="894292"/>
            <a:ext cx="3643842" cy="2052148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AAEE9841-A63D-49D3-BBE7-C83FD0C8E5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831" y="3673154"/>
            <a:ext cx="2902496" cy="2197604"/>
          </a:xfrm>
          <a:prstGeom prst="rect">
            <a:avLst/>
          </a:prstGeom>
        </p:spPr>
      </p:pic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9DAB1DDC-493F-4BBD-94FD-AFBE5EB65FF4}"/>
              </a:ext>
            </a:extLst>
          </p:cNvPr>
          <p:cNvCxnSpPr/>
          <p:nvPr/>
        </p:nvCxnSpPr>
        <p:spPr>
          <a:xfrm flipH="1">
            <a:off x="1444756" y="3429000"/>
            <a:ext cx="1607209" cy="113265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28262C32-7EA8-403A-9C05-9C177ACB0155}"/>
              </a:ext>
            </a:extLst>
          </p:cNvPr>
          <p:cNvCxnSpPr>
            <a:cxnSpLocks/>
          </p:cNvCxnSpPr>
          <p:nvPr/>
        </p:nvCxnSpPr>
        <p:spPr>
          <a:xfrm flipH="1" flipV="1">
            <a:off x="1552353" y="2469462"/>
            <a:ext cx="1394558" cy="6765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48568924-20FD-400B-81A3-8B69AE7FBE06}"/>
              </a:ext>
            </a:extLst>
          </p:cNvPr>
          <p:cNvCxnSpPr>
            <a:cxnSpLocks/>
          </p:cNvCxnSpPr>
          <p:nvPr/>
        </p:nvCxnSpPr>
        <p:spPr>
          <a:xfrm>
            <a:off x="3882426" y="3473554"/>
            <a:ext cx="789907" cy="10480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84865CEC-8351-44B7-A059-EC0F694B90DD}"/>
              </a:ext>
            </a:extLst>
          </p:cNvPr>
          <p:cNvSpPr txBox="1"/>
          <p:nvPr/>
        </p:nvSpPr>
        <p:spPr>
          <a:xfrm>
            <a:off x="7037119" y="4390306"/>
            <a:ext cx="890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</a:rPr>
              <a:t>匹配</a:t>
            </a:r>
          </a:p>
        </p:txBody>
      </p:sp>
    </p:spTree>
    <p:extLst>
      <p:ext uri="{BB962C8B-B14F-4D97-AF65-F5344CB8AC3E}">
        <p14:creationId xmlns:p14="http://schemas.microsoft.com/office/powerpoint/2010/main" val="3711729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130B992C-8A04-441E-8F38-460B887B3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87" y="3631845"/>
            <a:ext cx="3165538" cy="241614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2DE9ABC-03D3-4A77-8B77-A2D822CA4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6116" y="2967296"/>
            <a:ext cx="4175361" cy="331975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6ADB661-BB7B-4FA6-A3E7-51846E31A1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5945" y="2923957"/>
            <a:ext cx="4311105" cy="3371617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3CE07DB-715C-4E3B-A085-9AA667296435}"/>
              </a:ext>
            </a:extLst>
          </p:cNvPr>
          <p:cNvSpPr txBox="1"/>
          <p:nvPr/>
        </p:nvSpPr>
        <p:spPr>
          <a:xfrm>
            <a:off x="0" y="-95819"/>
            <a:ext cx="12192000" cy="911794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5" name="直接连接符 19">
            <a:extLst>
              <a:ext uri="{FF2B5EF4-FFF2-40B4-BE49-F238E27FC236}">
                <a16:creationId xmlns:a16="http://schemas.microsoft.com/office/drawing/2014/main" id="{B498C925-4A65-47C5-84A3-381A2CBFC46E}"/>
              </a:ext>
            </a:extLst>
          </p:cNvPr>
          <p:cNvCxnSpPr/>
          <p:nvPr/>
        </p:nvCxnSpPr>
        <p:spPr bwMode="auto">
          <a:xfrm flipH="1">
            <a:off x="449263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直接连接符 20">
            <a:extLst>
              <a:ext uri="{FF2B5EF4-FFF2-40B4-BE49-F238E27FC236}">
                <a16:creationId xmlns:a16="http://schemas.microsoft.com/office/drawing/2014/main" id="{D522189C-BA03-48B7-875F-6DEE84E55C3C}"/>
              </a:ext>
            </a:extLst>
          </p:cNvPr>
          <p:cNvCxnSpPr/>
          <p:nvPr/>
        </p:nvCxnSpPr>
        <p:spPr bwMode="auto">
          <a:xfrm flipH="1">
            <a:off x="511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" name="直接连接符 30">
            <a:extLst>
              <a:ext uri="{FF2B5EF4-FFF2-40B4-BE49-F238E27FC236}">
                <a16:creationId xmlns:a16="http://schemas.microsoft.com/office/drawing/2014/main" id="{C248EF87-604A-4833-BAFD-B75DB72C01EB}"/>
              </a:ext>
            </a:extLst>
          </p:cNvPr>
          <p:cNvCxnSpPr/>
          <p:nvPr/>
        </p:nvCxnSpPr>
        <p:spPr bwMode="auto">
          <a:xfrm>
            <a:off x="576263" y="-26988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TextBox 19">
            <a:extLst>
              <a:ext uri="{FF2B5EF4-FFF2-40B4-BE49-F238E27FC236}">
                <a16:creationId xmlns:a16="http://schemas.microsoft.com/office/drawing/2014/main" id="{138B8F73-2B44-447F-A4FA-34380F1406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80" y="122237"/>
            <a:ext cx="1140037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cs typeface="Times New Roman" panose="02020603050405020304" pitchFamily="18" charset="0"/>
              </a:rPr>
              <a:t>雷达</a:t>
            </a:r>
            <a:r>
              <a:rPr kumimoji="0" lang="en-US" altLang="zh-CN" sz="3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cs typeface="Times New Roman" panose="02020603050405020304" pitchFamily="18" charset="0"/>
              </a:rPr>
              <a:t>kinect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cs typeface="Times New Roman" panose="02020603050405020304" pitchFamily="18" charset="0"/>
              </a:rPr>
              <a:t>坐标配准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5D77E65-203B-4E0C-8D47-A3FEB4DA5E53}"/>
              </a:ext>
            </a:extLst>
          </p:cNvPr>
          <p:cNvSpPr txBox="1"/>
          <p:nvPr/>
        </p:nvSpPr>
        <p:spPr>
          <a:xfrm>
            <a:off x="4639377" y="1734250"/>
            <a:ext cx="273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人摆臂</a:t>
            </a:r>
            <a:r>
              <a:rPr lang="en-US" altLang="zh-CN" dirty="0"/>
              <a:t>+</a:t>
            </a:r>
            <a:r>
              <a:rPr lang="zh-CN" altLang="en-US" dirty="0"/>
              <a:t>单个角反（右侧）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7FA5D93-9ECE-46E2-A6F8-FD9266C53EF8}"/>
              </a:ext>
            </a:extLst>
          </p:cNvPr>
          <p:cNvSpPr txBox="1"/>
          <p:nvPr/>
        </p:nvSpPr>
        <p:spPr>
          <a:xfrm>
            <a:off x="8723878" y="6295574"/>
            <a:ext cx="2405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/>
              <a:t>Ti</a:t>
            </a:r>
            <a:r>
              <a:rPr lang="zh-CN" altLang="en-US" dirty="0"/>
              <a:t>点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60FE705-1DFD-400C-8DC9-F54D206FF9D6}"/>
              </a:ext>
            </a:extLst>
          </p:cNvPr>
          <p:cNvSpPr txBox="1"/>
          <p:nvPr/>
        </p:nvSpPr>
        <p:spPr>
          <a:xfrm>
            <a:off x="4672333" y="6295574"/>
            <a:ext cx="2405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Kinect</a:t>
            </a:r>
            <a:r>
              <a:rPr lang="zh-CN" altLang="en-US" dirty="0"/>
              <a:t>点</a:t>
            </a: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A64D8BC-5B63-4D07-AC2C-D1FDCB4AB676}"/>
              </a:ext>
            </a:extLst>
          </p:cNvPr>
          <p:cNvSpPr/>
          <p:nvPr/>
        </p:nvSpPr>
        <p:spPr>
          <a:xfrm>
            <a:off x="10630881" y="4714950"/>
            <a:ext cx="405713" cy="55879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5C587E62-1887-4C9C-9C59-59C635DFD0CE}"/>
              </a:ext>
            </a:extLst>
          </p:cNvPr>
          <p:cNvCxnSpPr>
            <a:cxnSpLocks/>
          </p:cNvCxnSpPr>
          <p:nvPr/>
        </p:nvCxnSpPr>
        <p:spPr>
          <a:xfrm flipH="1" flipV="1">
            <a:off x="7912664" y="4901609"/>
            <a:ext cx="2560406" cy="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F1CA0C6E-406E-4B94-9214-2BFDBC4664CA}"/>
              </a:ext>
            </a:extLst>
          </p:cNvPr>
          <p:cNvSpPr txBox="1"/>
          <p:nvPr/>
        </p:nvSpPr>
        <p:spPr>
          <a:xfrm>
            <a:off x="2921105" y="3104222"/>
            <a:ext cx="1159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角反射器</a:t>
            </a: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9DAB1DDC-493F-4BBD-94FD-AFBE5EB65FF4}"/>
              </a:ext>
            </a:extLst>
          </p:cNvPr>
          <p:cNvCxnSpPr>
            <a:cxnSpLocks/>
          </p:cNvCxnSpPr>
          <p:nvPr/>
        </p:nvCxnSpPr>
        <p:spPr>
          <a:xfrm flipH="1">
            <a:off x="2557824" y="3429000"/>
            <a:ext cx="494142" cy="12859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48568924-20FD-400B-81A3-8B69AE7FBE06}"/>
              </a:ext>
            </a:extLst>
          </p:cNvPr>
          <p:cNvCxnSpPr>
            <a:cxnSpLocks/>
          </p:cNvCxnSpPr>
          <p:nvPr/>
        </p:nvCxnSpPr>
        <p:spPr>
          <a:xfrm>
            <a:off x="3882426" y="3473554"/>
            <a:ext cx="3195756" cy="9182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84865CEC-8351-44B7-A059-EC0F694B90DD}"/>
              </a:ext>
            </a:extLst>
          </p:cNvPr>
          <p:cNvSpPr txBox="1"/>
          <p:nvPr/>
        </p:nvSpPr>
        <p:spPr>
          <a:xfrm>
            <a:off x="8941890" y="4670776"/>
            <a:ext cx="890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</a:rPr>
              <a:t>匹配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0A46421-BFD3-4FA1-A608-39155BBAAE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366" y="886394"/>
            <a:ext cx="3643579" cy="2052000"/>
          </a:xfrm>
          <a:prstGeom prst="rect">
            <a:avLst/>
          </a:prstGeom>
        </p:spPr>
      </p:pic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28262C32-7EA8-403A-9C05-9C177ACB0155}"/>
              </a:ext>
            </a:extLst>
          </p:cNvPr>
          <p:cNvCxnSpPr>
            <a:cxnSpLocks/>
          </p:cNvCxnSpPr>
          <p:nvPr/>
        </p:nvCxnSpPr>
        <p:spPr>
          <a:xfrm flipH="1" flipV="1">
            <a:off x="2677321" y="2360361"/>
            <a:ext cx="269590" cy="78567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9872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3CE07DB-715C-4E3B-A085-9AA667296435}"/>
              </a:ext>
            </a:extLst>
          </p:cNvPr>
          <p:cNvSpPr txBox="1"/>
          <p:nvPr/>
        </p:nvSpPr>
        <p:spPr>
          <a:xfrm>
            <a:off x="0" y="-95819"/>
            <a:ext cx="12192000" cy="911794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5" name="直接连接符 19">
            <a:extLst>
              <a:ext uri="{FF2B5EF4-FFF2-40B4-BE49-F238E27FC236}">
                <a16:creationId xmlns:a16="http://schemas.microsoft.com/office/drawing/2014/main" id="{B498C925-4A65-47C5-84A3-381A2CBFC46E}"/>
              </a:ext>
            </a:extLst>
          </p:cNvPr>
          <p:cNvCxnSpPr/>
          <p:nvPr/>
        </p:nvCxnSpPr>
        <p:spPr bwMode="auto">
          <a:xfrm flipH="1">
            <a:off x="449263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直接连接符 20">
            <a:extLst>
              <a:ext uri="{FF2B5EF4-FFF2-40B4-BE49-F238E27FC236}">
                <a16:creationId xmlns:a16="http://schemas.microsoft.com/office/drawing/2014/main" id="{D522189C-BA03-48B7-875F-6DEE84E55C3C}"/>
              </a:ext>
            </a:extLst>
          </p:cNvPr>
          <p:cNvCxnSpPr/>
          <p:nvPr/>
        </p:nvCxnSpPr>
        <p:spPr bwMode="auto">
          <a:xfrm flipH="1">
            <a:off x="511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" name="直接连接符 30">
            <a:extLst>
              <a:ext uri="{FF2B5EF4-FFF2-40B4-BE49-F238E27FC236}">
                <a16:creationId xmlns:a16="http://schemas.microsoft.com/office/drawing/2014/main" id="{C248EF87-604A-4833-BAFD-B75DB72C01EB}"/>
              </a:ext>
            </a:extLst>
          </p:cNvPr>
          <p:cNvCxnSpPr/>
          <p:nvPr/>
        </p:nvCxnSpPr>
        <p:spPr bwMode="auto">
          <a:xfrm>
            <a:off x="576263" y="-26988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TextBox 19">
            <a:extLst>
              <a:ext uri="{FF2B5EF4-FFF2-40B4-BE49-F238E27FC236}">
                <a16:creationId xmlns:a16="http://schemas.microsoft.com/office/drawing/2014/main" id="{138B8F73-2B44-447F-A4FA-34380F1406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80" y="122237"/>
            <a:ext cx="1140037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cs typeface="Times New Roman" panose="02020603050405020304" pitchFamily="18" charset="0"/>
              </a:rPr>
              <a:t>雷达</a:t>
            </a:r>
            <a:r>
              <a:rPr kumimoji="0" lang="en-US" altLang="zh-CN" sz="3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cs typeface="Times New Roman" panose="02020603050405020304" pitchFamily="18" charset="0"/>
              </a:rPr>
              <a:t>kinect</a:t>
            </a:r>
            <a:r>
              <a: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宋体" panose="02010600030101010101" pitchFamily="2" charset="-122"/>
                <a:cs typeface="Times New Roman" panose="02020603050405020304" pitchFamily="18" charset="0"/>
              </a:rPr>
              <a:t>坐标配准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539AE44-4014-4EA3-8390-36FF221EDA42}"/>
              </a:ext>
            </a:extLst>
          </p:cNvPr>
          <p:cNvSpPr txBox="1"/>
          <p:nvPr/>
        </p:nvSpPr>
        <p:spPr>
          <a:xfrm>
            <a:off x="1646274" y="1387595"/>
            <a:ext cx="889945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多次实验发现：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通过多次移动角反射器，发现在周围三四米范围内放置均可以得到反射点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人静止时身体点云极少，甚至只有两三个点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在人做动作时可能会遮挡到角反射器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角反射器放在人体周围可能会对原有点造成影响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角反射器放在人体面前较近时会极大地丰富人体的点云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目前考虑采用多角反射器（至少三个）进行坐标配准，从而得到地面真实数据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问题：</a:t>
            </a:r>
            <a:r>
              <a:rPr lang="en-US" altLang="zh-CN" dirty="0"/>
              <a:t>1. </a:t>
            </a:r>
            <a:r>
              <a:rPr lang="zh-CN" altLang="en-US" dirty="0"/>
              <a:t>角反射器较大，可能导致误差较大，而较小的角反射器价格较贵，同时也可能采集不到反射点</a:t>
            </a:r>
            <a:endParaRPr lang="en-US" altLang="zh-CN" dirty="0"/>
          </a:p>
          <a:p>
            <a:pPr lvl="2"/>
            <a:r>
              <a:rPr lang="en-US" altLang="zh-CN" dirty="0"/>
              <a:t> 2. </a:t>
            </a:r>
            <a:r>
              <a:rPr lang="zh-CN" altLang="en-US" dirty="0"/>
              <a:t>角反射器对人体原本点云的影响未知，可能会影响场景的真实性</a:t>
            </a:r>
            <a:endParaRPr lang="en-US" altLang="zh-CN" dirty="0"/>
          </a:p>
          <a:p>
            <a:pPr lvl="2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7506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3CE07DB-715C-4E3B-A085-9AA667296435}"/>
              </a:ext>
            </a:extLst>
          </p:cNvPr>
          <p:cNvSpPr txBox="1"/>
          <p:nvPr/>
        </p:nvSpPr>
        <p:spPr>
          <a:xfrm>
            <a:off x="0" y="-95819"/>
            <a:ext cx="12192000" cy="911794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5" name="直接连接符 19">
            <a:extLst>
              <a:ext uri="{FF2B5EF4-FFF2-40B4-BE49-F238E27FC236}">
                <a16:creationId xmlns:a16="http://schemas.microsoft.com/office/drawing/2014/main" id="{B498C925-4A65-47C5-84A3-381A2CBFC46E}"/>
              </a:ext>
            </a:extLst>
          </p:cNvPr>
          <p:cNvCxnSpPr/>
          <p:nvPr/>
        </p:nvCxnSpPr>
        <p:spPr bwMode="auto">
          <a:xfrm flipH="1">
            <a:off x="449263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直接连接符 20">
            <a:extLst>
              <a:ext uri="{FF2B5EF4-FFF2-40B4-BE49-F238E27FC236}">
                <a16:creationId xmlns:a16="http://schemas.microsoft.com/office/drawing/2014/main" id="{D522189C-BA03-48B7-875F-6DEE84E55C3C}"/>
              </a:ext>
            </a:extLst>
          </p:cNvPr>
          <p:cNvCxnSpPr/>
          <p:nvPr/>
        </p:nvCxnSpPr>
        <p:spPr bwMode="auto">
          <a:xfrm flipH="1">
            <a:off x="511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" name="直接连接符 30">
            <a:extLst>
              <a:ext uri="{FF2B5EF4-FFF2-40B4-BE49-F238E27FC236}">
                <a16:creationId xmlns:a16="http://schemas.microsoft.com/office/drawing/2014/main" id="{C248EF87-604A-4833-BAFD-B75DB72C01EB}"/>
              </a:ext>
            </a:extLst>
          </p:cNvPr>
          <p:cNvCxnSpPr/>
          <p:nvPr/>
        </p:nvCxnSpPr>
        <p:spPr bwMode="auto">
          <a:xfrm>
            <a:off x="576263" y="-26988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TextBox 19">
            <a:extLst>
              <a:ext uri="{FF2B5EF4-FFF2-40B4-BE49-F238E27FC236}">
                <a16:creationId xmlns:a16="http://schemas.microsoft.com/office/drawing/2014/main" id="{138B8F73-2B44-447F-A4FA-34380F1406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80" y="122237"/>
            <a:ext cx="1140037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000" b="1" dirty="0">
                <a:solidFill>
                  <a:prstClr val="white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具体算法</a:t>
            </a:r>
            <a:endParaRPr kumimoji="0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4B19FE8-E626-426B-B055-18A5EF968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749" y="2191967"/>
            <a:ext cx="7158369" cy="342857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89FC8DF-BED8-4700-8795-F42D176BFB9A}"/>
              </a:ext>
            </a:extLst>
          </p:cNvPr>
          <p:cNvSpPr/>
          <p:nvPr/>
        </p:nvSpPr>
        <p:spPr>
          <a:xfrm>
            <a:off x="449263" y="1125947"/>
            <a:ext cx="112008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图引自论文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《Least-Squares Fitting of Two 3-D </a:t>
            </a:r>
            <a:r>
              <a:rPr lang="en-US" altLang="zh-CN" sz="2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 Sets》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C3DD33-F4D0-4928-A08D-D3AB00C51B5F}"/>
              </a:ext>
            </a:extLst>
          </p:cNvPr>
          <p:cNvSpPr txBox="1"/>
          <p:nvPr/>
        </p:nvSpPr>
        <p:spPr>
          <a:xfrm>
            <a:off x="8466212" y="2317898"/>
            <a:ext cx="259164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经典的</a:t>
            </a:r>
            <a:r>
              <a:rPr lang="en-US" altLang="zh-CN" dirty="0" err="1"/>
              <a:t>Kabsch</a:t>
            </a:r>
            <a:r>
              <a:rPr lang="zh-CN" altLang="en-US" dirty="0"/>
              <a:t>算法：</a:t>
            </a:r>
            <a:endParaRPr lang="en-US" altLang="zh-CN" dirty="0"/>
          </a:p>
          <a:p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计算两个点集的加权质心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计算去中心的坐标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计算协方差矩阵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计算奇异值分解，得到旋转矩阵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计算最优的平移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547653D-02CA-45E5-8086-E1462E8D635E}"/>
              </a:ext>
            </a:extLst>
          </p:cNvPr>
          <p:cNvSpPr txBox="1"/>
          <p:nvPr/>
        </p:nvSpPr>
        <p:spPr>
          <a:xfrm>
            <a:off x="2139839" y="6011217"/>
            <a:ext cx="463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最少需要</a:t>
            </a:r>
            <a:r>
              <a:rPr lang="zh-CN" altLang="en-US" b="1" dirty="0">
                <a:solidFill>
                  <a:srgbClr val="FF0000"/>
                </a:solidFill>
              </a:rPr>
              <a:t>三个匹配</a:t>
            </a:r>
            <a:r>
              <a:rPr lang="zh-CN" altLang="en-US" dirty="0"/>
              <a:t>点对，匹配点对越多越好</a:t>
            </a:r>
          </a:p>
        </p:txBody>
      </p:sp>
    </p:spTree>
    <p:extLst>
      <p:ext uri="{BB962C8B-B14F-4D97-AF65-F5344CB8AC3E}">
        <p14:creationId xmlns:p14="http://schemas.microsoft.com/office/powerpoint/2010/main" val="1397345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9E7B20-6247-AA43-BBB8-4BDAC83B3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55" y="0"/>
            <a:ext cx="12095206" cy="487221"/>
          </a:xfrm>
        </p:spPr>
        <p:txBody>
          <a:bodyPr>
            <a:normAutofit fontScale="90000"/>
          </a:bodyPr>
          <a:lstStyle/>
          <a:p>
            <a:br>
              <a:rPr lang="en-US" altLang="zh-CN" sz="1100" dirty="0"/>
            </a:br>
            <a:r>
              <a: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 Pose Estimation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Portable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mmWave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radar</a:t>
            </a:r>
            <a:endParaRPr kumimoji="1" lang="zh-CN" alt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5D882B-4DB8-0D44-833B-269FD6165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969" y="664140"/>
            <a:ext cx="9436403" cy="5447508"/>
          </a:xfrm>
        </p:spPr>
        <p:txBody>
          <a:bodyPr>
            <a:normAutofit lnSpcReduction="10000"/>
          </a:bodyPr>
          <a:lstStyle/>
          <a:p>
            <a:pPr>
              <a:spcBef>
                <a:spcPts val="1800"/>
              </a:spcBef>
            </a:pPr>
            <a:r>
              <a:rPr kumimoji="1" lang="en-US" altLang="zh-CN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Problem: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Pose Estimation</a:t>
            </a:r>
          </a:p>
          <a:p>
            <a:pPr lvl="1">
              <a:spcBef>
                <a:spcPts val="600"/>
              </a:spcBef>
            </a:pP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from </a:t>
            </a:r>
            <a:r>
              <a:rPr kumimoji="1" lang="en-US" altLang="zh-C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mmWave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radar </a:t>
            </a:r>
          </a:p>
          <a:p>
            <a:pPr lvl="1">
              <a:spcBef>
                <a:spcPts val="600"/>
              </a:spcBef>
            </a:pPr>
            <a:r>
              <a:rPr kumimoji="1" lang="en-US" altLang="zh-CN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  <a:r>
              <a:rPr kumimoji="1" lang="en-US" altLang="zh-C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each joint on human skeleton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600"/>
              </a:spcBef>
            </a:pP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Significance: </a:t>
            </a: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Rescuer(seeing through smoke, indoor personnel posture estimation)</a:t>
            </a:r>
          </a:p>
          <a:p>
            <a:pPr marL="228600" lvl="1">
              <a:spcBef>
                <a:spcPts val="1800"/>
              </a:spcBef>
            </a:pPr>
            <a:r>
              <a:rPr kumimoji="1" lang="en-US" altLang="zh-CN" sz="2800" b="1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SoA</a:t>
            </a:r>
            <a:r>
              <a:rPr kumimoji="1" lang="en-US" altLang="zh-CN" sz="28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Limitations: </a:t>
            </a:r>
            <a:endParaRPr kumimoji="1" lang="en-US" altLang="zh-CN" sz="28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>
              <a:spcBef>
                <a:spcPts val="600"/>
              </a:spcBef>
            </a:pPr>
            <a:r>
              <a:rPr kumimoji="1" lang="en-US" altLang="zh-C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multi wearable devices</a:t>
            </a:r>
          </a:p>
          <a:p>
            <a:pPr marL="685800" lvl="2">
              <a:spcBef>
                <a:spcPts val="600"/>
              </a:spcBef>
            </a:pPr>
            <a:endParaRPr kumimoji="1" lang="en-US" altLang="zh-C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800"/>
              </a:spcBef>
            </a:pPr>
            <a:r>
              <a:rPr kumimoji="1" lang="en-US" altLang="zh-CN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Opportunity:</a:t>
            </a:r>
            <a:endParaRPr kumimoji="1" lang="en-US" altLang="zh-CN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600"/>
              </a:spcBef>
            </a:pPr>
            <a:r>
              <a:rPr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portability and mobility</a:t>
            </a:r>
          </a:p>
          <a:p>
            <a:pPr lvl="1">
              <a:spcBef>
                <a:spcPts val="600"/>
              </a:spcBef>
            </a:pPr>
            <a:r>
              <a:rPr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Applicable to public places, not involving privacy violations</a:t>
            </a:r>
          </a:p>
          <a:p>
            <a:pPr lvl="1">
              <a:spcBef>
                <a:spcPts val="600"/>
              </a:spcBef>
            </a:pPr>
            <a:r>
              <a:rPr lang="en-US" altLang="zh-C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mmWave</a:t>
            </a:r>
            <a:r>
              <a:rPr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radar is a RF sensing device with relatively strong sensing ability which is lightweight, compact and robust to adverse condition such as weak light</a:t>
            </a:r>
            <a:r>
              <a:rPr lang="zh-CN" alt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 </a:t>
            </a:r>
            <a:r>
              <a:rPr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fog and bad weather.</a:t>
            </a:r>
          </a:p>
          <a:p>
            <a:pPr lvl="1">
              <a:spcBef>
                <a:spcPts val="600"/>
              </a:spcBef>
            </a:pP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spcBef>
                <a:spcPts val="1800"/>
              </a:spcBef>
            </a:pPr>
            <a:r>
              <a:rPr kumimoji="1" lang="en-US" altLang="zh-CN" sz="2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Challenges: </a:t>
            </a:r>
            <a:endParaRPr kumimoji="1" lang="en-US" altLang="zh-CN" sz="29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>
              <a:spcBef>
                <a:spcPts val="600"/>
              </a:spcBef>
            </a:pP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inherent sparsity and limited resolution.</a:t>
            </a:r>
          </a:p>
          <a:p>
            <a:pPr marL="685800" lvl="2">
              <a:spcBef>
                <a:spcPts val="600"/>
              </a:spcBef>
            </a:pPr>
            <a:r>
              <a:rPr kumimoji="1" lang="en-US" altLang="zh-C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influence of the wearer's movement on the point cloud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84CD44-6CE3-4D05-8BBC-1AD74C631395}"/>
              </a:ext>
            </a:extLst>
          </p:cNvPr>
          <p:cNvSpPr/>
          <p:nvPr/>
        </p:nvSpPr>
        <p:spPr>
          <a:xfrm>
            <a:off x="9765531" y="4309921"/>
            <a:ext cx="2158100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 Author: 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Target:      </a:t>
            </a:r>
          </a:p>
          <a:p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Deadline: 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72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E9B48D9-A649-4C89-61CE-9AE3428F5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840" y="4135775"/>
            <a:ext cx="3981974" cy="22398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8050184-7B81-E3C9-8155-2433EAA92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09" b="37982"/>
          <a:stretch/>
        </p:blipFill>
        <p:spPr>
          <a:xfrm>
            <a:off x="4454661" y="981514"/>
            <a:ext cx="6925907" cy="3707932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B7F8E3D3-DD3A-E56E-8EF3-BBCE5880CB0E}"/>
              </a:ext>
            </a:extLst>
          </p:cNvPr>
          <p:cNvSpPr txBox="1">
            <a:spLocks/>
          </p:cNvSpPr>
          <p:nvPr/>
        </p:nvSpPr>
        <p:spPr>
          <a:xfrm>
            <a:off x="67429" y="546694"/>
            <a:ext cx="7140508" cy="54475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</a:pPr>
            <a:r>
              <a:rPr kumimoji="1" lang="zh-CN" altLang="en-US" sz="15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后续工作：</a:t>
            </a:r>
            <a:endParaRPr kumimoji="1" lang="en-US" altLang="zh-CN" sz="15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800"/>
              </a:spcBef>
            </a:pPr>
            <a:r>
              <a:rPr kumimoji="1" lang="zh-CN" altLang="en-US" sz="15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测一下能不能重建别人的姿势 </a:t>
            </a:r>
            <a:endParaRPr kumimoji="1" lang="en-US" altLang="zh-C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505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3"/>
          <p:cNvSpPr txBox="1"/>
          <p:nvPr/>
        </p:nvSpPr>
        <p:spPr>
          <a:xfrm>
            <a:off x="0" y="-27305"/>
            <a:ext cx="12192000" cy="863600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800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7" name="直接连接符 19"/>
          <p:cNvCxnSpPr/>
          <p:nvPr/>
        </p:nvCxnSpPr>
        <p:spPr bwMode="auto">
          <a:xfrm flipH="1">
            <a:off x="180023" y="-24765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连接符 20"/>
          <p:cNvCxnSpPr/>
          <p:nvPr/>
        </p:nvCxnSpPr>
        <p:spPr bwMode="auto">
          <a:xfrm flipH="1">
            <a:off x="241935" y="-26353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30"/>
          <p:cNvCxnSpPr/>
          <p:nvPr/>
        </p:nvCxnSpPr>
        <p:spPr bwMode="auto">
          <a:xfrm>
            <a:off x="307023" y="-26353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53060" y="143510"/>
            <a:ext cx="11340465" cy="553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0213-</a:t>
            </a:r>
            <a:r>
              <a:rPr lang="zh-CN" altLang="en-US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天顺代码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E55A13F-2174-B242-0537-47548CA974E0}"/>
              </a:ext>
            </a:extLst>
          </p:cNvPr>
          <p:cNvSpPr txBox="1"/>
          <p:nvPr/>
        </p:nvSpPr>
        <p:spPr>
          <a:xfrm>
            <a:off x="746926" y="1323804"/>
            <a:ext cx="10754379" cy="3905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项目的目录：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/home/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sdb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yaotianshun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/Reid/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rgb_ti_smpl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/home/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sdb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yaotianshun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/Reid/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npydata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/SiamesePC_20_nonormalization_rgb</a:t>
            </a:r>
          </a:p>
          <a:p>
            <a:pPr lvl="0">
              <a:lnSpc>
                <a:spcPct val="15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训练代码是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train_midmodal_tri.py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；网络代码是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network_tcmr.py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；数据集代码是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dataset_me_rgb.py</a:t>
            </a:r>
          </a:p>
        </p:txBody>
      </p:sp>
    </p:spTree>
    <p:extLst>
      <p:ext uri="{BB962C8B-B14F-4D97-AF65-F5344CB8AC3E}">
        <p14:creationId xmlns:p14="http://schemas.microsoft.com/office/powerpoint/2010/main" val="3650731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3"/>
          <p:cNvSpPr txBox="1"/>
          <p:nvPr/>
        </p:nvSpPr>
        <p:spPr>
          <a:xfrm>
            <a:off x="0" y="-27305"/>
            <a:ext cx="12192000" cy="863600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800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7" name="直接连接符 19"/>
          <p:cNvCxnSpPr/>
          <p:nvPr/>
        </p:nvCxnSpPr>
        <p:spPr bwMode="auto">
          <a:xfrm flipH="1">
            <a:off x="180023" y="-24765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连接符 20"/>
          <p:cNvCxnSpPr/>
          <p:nvPr/>
        </p:nvCxnSpPr>
        <p:spPr bwMode="auto">
          <a:xfrm flipH="1">
            <a:off x="241935" y="-26353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30"/>
          <p:cNvCxnSpPr/>
          <p:nvPr/>
        </p:nvCxnSpPr>
        <p:spPr bwMode="auto">
          <a:xfrm>
            <a:off x="307023" y="-26353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53060" y="143510"/>
            <a:ext cx="11340465" cy="553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本周工作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E55A13F-2174-B242-0537-47548CA974E0}"/>
              </a:ext>
            </a:extLst>
          </p:cNvPr>
          <p:cNvSpPr txBox="1"/>
          <p:nvPr/>
        </p:nvSpPr>
        <p:spPr>
          <a:xfrm>
            <a:off x="718810" y="836295"/>
            <a:ext cx="10754379" cy="8241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完成了东江学长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Parsing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论文的专利交底书撰写：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BF50C4-2E5D-A3B9-0721-29682BBAA4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39" r="8447"/>
          <a:stretch/>
        </p:blipFill>
        <p:spPr>
          <a:xfrm>
            <a:off x="1948441" y="1968110"/>
            <a:ext cx="8149701" cy="405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644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3"/>
          <p:cNvSpPr txBox="1"/>
          <p:nvPr/>
        </p:nvSpPr>
        <p:spPr>
          <a:xfrm>
            <a:off x="0" y="-27305"/>
            <a:ext cx="12192000" cy="863600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800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7" name="直接连接符 19"/>
          <p:cNvCxnSpPr/>
          <p:nvPr/>
        </p:nvCxnSpPr>
        <p:spPr bwMode="auto">
          <a:xfrm flipH="1">
            <a:off x="180023" y="-24765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连接符 20"/>
          <p:cNvCxnSpPr/>
          <p:nvPr/>
        </p:nvCxnSpPr>
        <p:spPr bwMode="auto">
          <a:xfrm flipH="1">
            <a:off x="241935" y="-26353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30"/>
          <p:cNvCxnSpPr/>
          <p:nvPr/>
        </p:nvCxnSpPr>
        <p:spPr bwMode="auto">
          <a:xfrm>
            <a:off x="307023" y="-26353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53060" y="143510"/>
            <a:ext cx="11340465" cy="553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本周工作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E55A13F-2174-B242-0537-47548CA974E0}"/>
              </a:ext>
            </a:extLst>
          </p:cNvPr>
          <p:cNvSpPr txBox="1"/>
          <p:nvPr/>
        </p:nvSpPr>
        <p:spPr>
          <a:xfrm>
            <a:off x="746926" y="1323804"/>
            <a:ext cx="10754379" cy="3058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本周二与刘老师、天顺师兄讨论的后续工作安排：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457200">
              <a:lnSpc>
                <a:spcPct val="20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、点云数据下肢点太少，算法层面增加下肢点云数据；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457200">
              <a:lnSpc>
                <a:spcPct val="20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、多模态的数据采集，进而熟悉点云数据的处理流程；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457200">
              <a:lnSpc>
                <a:spcPct val="20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、主干网络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baseline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替换测试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——&gt;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使用一些经典的点云表征网络。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8930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3"/>
          <p:cNvSpPr txBox="1"/>
          <p:nvPr/>
        </p:nvSpPr>
        <p:spPr>
          <a:xfrm>
            <a:off x="0" y="-27305"/>
            <a:ext cx="12192000" cy="863600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800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7" name="直接连接符 19"/>
          <p:cNvCxnSpPr/>
          <p:nvPr/>
        </p:nvCxnSpPr>
        <p:spPr bwMode="auto">
          <a:xfrm flipH="1">
            <a:off x="180023" y="-24765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连接符 20"/>
          <p:cNvCxnSpPr/>
          <p:nvPr/>
        </p:nvCxnSpPr>
        <p:spPr bwMode="auto">
          <a:xfrm flipH="1">
            <a:off x="241935" y="-26353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30"/>
          <p:cNvCxnSpPr/>
          <p:nvPr/>
        </p:nvCxnSpPr>
        <p:spPr bwMode="auto">
          <a:xfrm>
            <a:off x="307023" y="-26353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53060" y="143510"/>
            <a:ext cx="11340465" cy="553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下周计划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4F96EB8-C214-F70F-B0D0-649C53851ABF}"/>
              </a:ext>
            </a:extLst>
          </p:cNvPr>
          <p:cNvSpPr txBox="1"/>
          <p:nvPr/>
        </p:nvSpPr>
        <p:spPr>
          <a:xfrm>
            <a:off x="817947" y="1705544"/>
            <a:ext cx="10754379" cy="2196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、完成期末考试；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20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、熟悉天顺师兄的代码；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20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、协助天顺师兄采集新数据，交流学习点云数据处理流程；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3650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3"/>
          <p:cNvSpPr txBox="1"/>
          <p:nvPr/>
        </p:nvSpPr>
        <p:spPr>
          <a:xfrm>
            <a:off x="0" y="-27305"/>
            <a:ext cx="12192000" cy="863600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800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7" name="直接连接符 19"/>
          <p:cNvCxnSpPr/>
          <p:nvPr/>
        </p:nvCxnSpPr>
        <p:spPr bwMode="auto">
          <a:xfrm flipH="1">
            <a:off x="180023" y="-24765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连接符 20"/>
          <p:cNvCxnSpPr/>
          <p:nvPr/>
        </p:nvCxnSpPr>
        <p:spPr bwMode="auto">
          <a:xfrm flipH="1">
            <a:off x="241935" y="-26353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30"/>
          <p:cNvCxnSpPr/>
          <p:nvPr/>
        </p:nvCxnSpPr>
        <p:spPr bwMode="auto">
          <a:xfrm>
            <a:off x="307023" y="-26353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53060" y="143510"/>
            <a:ext cx="11340465" cy="553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0213-</a:t>
            </a:r>
            <a:r>
              <a:rPr lang="zh-CN" altLang="en-US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刘老师任务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E55A13F-2174-B242-0537-47548CA974E0}"/>
              </a:ext>
            </a:extLst>
          </p:cNvPr>
          <p:cNvSpPr txBox="1"/>
          <p:nvPr/>
        </p:nvSpPr>
        <p:spPr>
          <a:xfrm>
            <a:off x="718810" y="736965"/>
            <a:ext cx="10754379" cy="6121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3090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服务器账号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223.3.95.146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shiruili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RuiliShi12345</a:t>
            </a:r>
          </a:p>
          <a:p>
            <a:pPr lvl="0">
              <a:lnSpc>
                <a:spcPct val="15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任务一：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mmMesh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的网络分析代码：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https://www.dropbox.com/s/ll7d9j455f5uyk1/mmMesh-code%20deep%20dive.pptx?dl=0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任务二：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https://github.com/lymei-SEU/mmwave/blob/main/data/README.md @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史瑞笠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硕  把采数据的详细过程，用到的软件，配置整理到这里。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591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3"/>
          <p:cNvSpPr txBox="1"/>
          <p:nvPr/>
        </p:nvSpPr>
        <p:spPr>
          <a:xfrm>
            <a:off x="0" y="-27305"/>
            <a:ext cx="12192000" cy="863600"/>
          </a:xfrm>
          <a:prstGeom prst="rect">
            <a:avLst/>
          </a:prstGeom>
          <a:solidFill>
            <a:srgbClr val="02409A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800" b="1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7" name="直接连接符 19"/>
          <p:cNvCxnSpPr/>
          <p:nvPr/>
        </p:nvCxnSpPr>
        <p:spPr bwMode="auto">
          <a:xfrm flipH="1">
            <a:off x="180023" y="-24765"/>
            <a:ext cx="1587" cy="841375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直接连接符 20"/>
          <p:cNvCxnSpPr/>
          <p:nvPr/>
        </p:nvCxnSpPr>
        <p:spPr bwMode="auto">
          <a:xfrm flipH="1">
            <a:off x="241935" y="-26353"/>
            <a:ext cx="1588" cy="554038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直接连接符 30"/>
          <p:cNvCxnSpPr/>
          <p:nvPr/>
        </p:nvCxnSpPr>
        <p:spPr bwMode="auto">
          <a:xfrm>
            <a:off x="307023" y="-26353"/>
            <a:ext cx="0" cy="298451"/>
          </a:xfrm>
          <a:prstGeom prst="line">
            <a:avLst/>
          </a:prstGeom>
          <a:noFill/>
          <a:ln w="28575" algn="ctr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53060" y="143510"/>
            <a:ext cx="11340465" cy="553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0227-</a:t>
            </a:r>
            <a:r>
              <a:rPr lang="zh-CN" altLang="en-US" sz="300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刘老师、天顺师兄讨论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1CB393-B19B-5B5B-7BB3-51EFD828C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510" y="836295"/>
            <a:ext cx="826770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608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2127</Words>
  <Application>Microsoft Office PowerPoint</Application>
  <PresentationFormat>宽屏</PresentationFormat>
  <Paragraphs>201</Paragraphs>
  <Slides>15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等线</vt:lpstr>
      <vt:lpstr>等线 Light</vt:lpstr>
      <vt:lpstr>宋体</vt:lpstr>
      <vt:lpstr>微软雅黑</vt:lpstr>
      <vt:lpstr>Arial</vt:lpstr>
      <vt:lpstr>Times New Roman</vt:lpstr>
      <vt:lpstr>Office 主题​​</vt:lpstr>
      <vt:lpstr> Non-of-sight Fall Detection System based on mmWave radar and sound sensor</vt:lpstr>
      <vt:lpstr> Human Pose Estimation using Portable mmWave radar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史 瑞笠</dc:creator>
  <cp:lastModifiedBy>史 瑞笠</cp:lastModifiedBy>
  <cp:revision>10</cp:revision>
  <dcterms:created xsi:type="dcterms:W3CDTF">2023-02-13T11:49:19Z</dcterms:created>
  <dcterms:modified xsi:type="dcterms:W3CDTF">2023-02-28T01:45:20Z</dcterms:modified>
</cp:coreProperties>
</file>

<file path=docProps/thumbnail.jpeg>
</file>